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D205-A484-4F80-8FA3-1160FF256468}" type="datetimeFigureOut">
              <a:rPr lang="sr-Latn-CS" smtClean="0"/>
              <a:t>26.4.2017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7A3D9-23F4-43AF-B484-A76F3849438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7A3D9-23F4-43AF-B484-A76F38494381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A0356-2DB3-4A0C-BE46-CC2C1AAD41B2}" type="datetimeFigureOut">
              <a:rPr lang="sr-Latn-CS" smtClean="0"/>
              <a:pPr/>
              <a:t>26.4.2017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4302-0DCA-44C3-BE64-3DCCB9613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VELIKOSRPSKA AGRESIJA NA HRVATSKU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Bitka za Vukovar trajala je od 25.kolovoza do 18. studenog 1991. godine. </a:t>
            </a:r>
          </a:p>
          <a:p>
            <a:r>
              <a:rPr lang="hr-HR" sz="2000" dirty="0" smtClean="0"/>
              <a:t>Dio branitelja uspio je izaći iz grada.</a:t>
            </a:r>
          </a:p>
          <a:p>
            <a:r>
              <a:rPr lang="hr-HR" sz="2000" dirty="0" smtClean="0"/>
              <a:t>Oni koji su ostali bili su zarobljeni i pogubljeni  zajedno sa civilima. Osim pogubljenja uslijedio je progon i pljačke.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vukovar-vodotoran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550655"/>
            <a:ext cx="5354668" cy="409292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Danas je Vukovar simbol  hrvatskog otpora srpskoj agresiji. </a:t>
            </a:r>
          </a:p>
          <a:p>
            <a:r>
              <a:rPr lang="hr-HR" dirty="0" smtClean="0"/>
              <a:t>Doživio je razaranja koja nisu  u Europi zabilježena od Drugog svjetskog rata. </a:t>
            </a:r>
          </a:p>
          <a:p>
            <a:r>
              <a:rPr lang="hr-HR" dirty="0" smtClean="0"/>
              <a:t>Razaranja Vukovara pomogla su da svjetska javnost shvati tko je agresor, a tko je žrtva u ratu u Hrvatskoj.</a:t>
            </a:r>
          </a:p>
          <a:p>
            <a:r>
              <a:rPr lang="hr-HR" dirty="0" smtClean="0"/>
              <a:t>Obrana Vukovara poprimila je strateški značaj za obranu cijele  Hrvatske ali i za međunarodno priznanje.</a:t>
            </a:r>
          </a:p>
          <a:p>
            <a:r>
              <a:rPr lang="hr-HR" b="1" dirty="0" smtClean="0"/>
              <a:t>Branitelji Vukovara zaslužili su počasno mjesto u njezinoj povijesti. </a:t>
            </a:r>
          </a:p>
          <a:p>
            <a:r>
              <a:rPr lang="hr-HR" dirty="0" smtClean="0"/>
              <a:t>Dana 15. siječnja 1998.god. procesom mirne reintegracije tzv. UN-ova  sektora Istok Vukovar,  Baranja i dijelovi  istočnog Srijema  vrećeni su pod upravu Republike Hrvatske.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vukovar_1991-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050" y="1500174"/>
            <a:ext cx="4679950" cy="457203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Tijekom prvih sukoba  s pobunjenim srbima JNA se prekrivala kao neutralna stvarajući tzv. </a:t>
            </a:r>
            <a:r>
              <a:rPr lang="hr-HR" sz="1800" dirty="0"/>
              <a:t> t</a:t>
            </a:r>
            <a:r>
              <a:rPr lang="hr-HR" sz="1800" dirty="0" smtClean="0"/>
              <a:t>ampon zone među sukobljenim stranama.  Stvarnost je bila drugačija jer potpomagala je srbe i onemogućavala svaku intervenciju hrvatskih vlasti. U ljeto 1991.  aktivno se uključila u napade na Hrvatsku.</a:t>
            </a:r>
          </a:p>
          <a:p>
            <a:r>
              <a:rPr lang="hr-HR" sz="1800" dirty="0" smtClean="0"/>
              <a:t>Namjera je bila vojno poraziti Hrvatsku i ovladati teritorijem na liniji Virovitica, Pakrac,  Karlovac, Otočac, Karlobag  što nije ništa bilo nego granica  Velike Srbije. 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zng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5050" y="1502346"/>
            <a:ext cx="5283230" cy="42126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Hrvatska je bila slabo naoružana.</a:t>
            </a:r>
          </a:p>
          <a:p>
            <a:r>
              <a:rPr lang="hr-HR" dirty="0" smtClean="0"/>
              <a:t>U prvom udaru agresora otpor su pružile policija, dobrovoljačke postrojbe i ZNG.</a:t>
            </a:r>
          </a:p>
          <a:p>
            <a:r>
              <a:rPr lang="hr-HR" dirty="0" smtClean="0"/>
              <a:t>Tek u rujnu 1991. god.  stvoreni su uvjeti za  kvalitetnu obranu i vođenje rata.  Tako su u rujnu te iste godine  hrvatske snage osvojile nekoliko vojarni JNA čime je dobijeno oružje  za obranu.</a:t>
            </a:r>
          </a:p>
          <a:p>
            <a:r>
              <a:rPr lang="hr-HR" dirty="0" smtClean="0"/>
              <a:t>Hrvatska obrana bila je organizirana po bojištima , među kojima je najkrvavije bilo ono u istočnoj Slavoniji.</a:t>
            </a:r>
          </a:p>
          <a:p>
            <a:r>
              <a:rPr lang="hr-HR" dirty="0" smtClean="0"/>
              <a:t>JNA i i srpske paravojne snage su uz šire kninsko područje zaposjeli i očistili gotovo sva sela na Banovini, Baranji, Lici, Kordunu i Dalmaciji. Pritom su počinili strašne zločine.  </a:t>
            </a:r>
          </a:p>
          <a:p>
            <a:r>
              <a:rPr lang="hr-HR" dirty="0" smtClean="0"/>
              <a:t>Istovremeno  su žestoke napade trpjeli i gradovi, posebno Vukovar.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izbjegl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534294"/>
            <a:ext cx="5354668" cy="48236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Do kraja 1991. god. JNA i srpske paravojne postrijbe okupirale su trećinu hrvatskog državnog teritorija, a vodstvo pobunjenih Srba u Hrvatskoj  na tom je području proglasillo Republiku Srpsku Krajinu.</a:t>
            </a:r>
          </a:p>
          <a:p>
            <a:r>
              <a:rPr lang="hr-HR" sz="1600" dirty="0" smtClean="0"/>
              <a:t>Sa okupiranog područja protjerano je cjelokupno  nesrpsko stanovništvo , a hrvatska je kulturna  i sakralna baština opljačkana i razrušena. 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pe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214422"/>
            <a:ext cx="3786214" cy="43577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U pokušaju da se smire oružani sukobi na području SFRJ i na inicijativu Europske unije i Organizacije za europsku sigurnost i suradnju, Ujedinjeni narodi su u rujnu 1991. godine donijeli Rezoluciju 713. kojom je uveden potpuni embargo na sve isporuke oružja i vojne opreme na području SFRJ. Za provođenje rezolucije bio je zadužen tadašnji glavni tajnik UN peruanski general Javier Perez de Cuellar. 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srbi- olu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683408"/>
            <a:ext cx="5354668" cy="374585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Iako je Hrvatska i prema  procjeni vojnih analitičara nije imala nikakvih izgleda naspram sili kao što je JNA ipak Hrvatska ne samo da nije poražena nego su Hrvatske snage do kraja 1991. godine u nizu oslobodilačkih  akcija uspjele osloboditi  velik dio zapadne Slavonije.  S područja zahvaćenog spomenutim operacijama hrvatskih snaga izbjeglo je gotovo cjelokupno srpsko stanovništvo. 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vu-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495690"/>
            <a:ext cx="5568950" cy="42907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Kao što je rečeno grad Vukovar trpio je najžešće napade. Nakon prvotnih neuspjeha JNA je promjenila taktiku. Započelo je danonoćno granatiranje grada.  Život stanovništva odvijao se u podrumima.  Razrušeni su i uništeni gotovo svi objekti, a nije bila pošteđena ni bolnica. 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groblje tenko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500174"/>
            <a:ext cx="4857752" cy="457203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Početkom listopada 1991.godine Vukovar se našao u okruženju 50 000 vojnika Jna i srpskih paravojnih snaga.</a:t>
            </a:r>
          </a:p>
          <a:p>
            <a:r>
              <a:rPr lang="hr-HR" dirty="0" smtClean="0"/>
              <a:t>Omjer snaga nije bio jednak:</a:t>
            </a:r>
          </a:p>
          <a:p>
            <a:r>
              <a:rPr lang="hr-HR" dirty="0" smtClean="0"/>
              <a:t>JNA</a:t>
            </a:r>
          </a:p>
          <a:p>
            <a:pPr>
              <a:buFontTx/>
              <a:buChar char="-"/>
            </a:pPr>
            <a:r>
              <a:rPr lang="hr-HR" dirty="0" smtClean="0"/>
              <a:t>50 000 vojnika</a:t>
            </a:r>
          </a:p>
          <a:p>
            <a:pPr>
              <a:buFontTx/>
              <a:buChar char="-"/>
            </a:pPr>
            <a:r>
              <a:rPr lang="hr-HR" dirty="0" smtClean="0"/>
              <a:t>- više tisućaborbanih oklopnih vozila i tenkova</a:t>
            </a:r>
          </a:p>
          <a:p>
            <a:pPr>
              <a:buFontTx/>
              <a:buChar char="-"/>
            </a:pPr>
            <a:r>
              <a:rPr lang="hr-HR" dirty="0" smtClean="0"/>
              <a:t>Više stotina svih vrsta topnoičko-raketnog oružja </a:t>
            </a:r>
          </a:p>
          <a:p>
            <a:pPr>
              <a:buFontTx/>
              <a:buChar char="-"/>
            </a:pPr>
            <a:r>
              <a:rPr lang="hr-HR" dirty="0" smtClean="0"/>
              <a:t>Potpora ratnih brodova i ratnog zrakoplovstva</a:t>
            </a:r>
          </a:p>
          <a:p>
            <a:pPr>
              <a:buFontTx/>
              <a:buChar char="-"/>
            </a:pPr>
            <a:endParaRPr lang="hr-HR" dirty="0"/>
          </a:p>
          <a:p>
            <a:r>
              <a:rPr lang="hr-HR" dirty="0" smtClean="0"/>
              <a:t>BRANITELJI</a:t>
            </a:r>
          </a:p>
          <a:p>
            <a:pPr>
              <a:buFontTx/>
              <a:buChar char="-"/>
            </a:pPr>
            <a:r>
              <a:rPr lang="hr-HR" dirty="0" smtClean="0"/>
              <a:t>U okruženju</a:t>
            </a:r>
          </a:p>
          <a:p>
            <a:pPr>
              <a:buFontTx/>
              <a:buChar char="-"/>
            </a:pPr>
            <a:r>
              <a:rPr lang="hr-HR" dirty="0" smtClean="0"/>
              <a:t>Bez topništva i zrakoplovstva</a:t>
            </a:r>
          </a:p>
          <a:p>
            <a:pPr>
              <a:buFontTx/>
              <a:buChar char="-"/>
            </a:pPr>
            <a:r>
              <a:rPr lang="hr-HR" dirty="0" smtClean="0"/>
              <a:t>- 1800 – 2000 pripadnika policije, garde i dragovoljaca</a:t>
            </a:r>
          </a:p>
          <a:p>
            <a:pPr>
              <a:buFontTx/>
              <a:buChar char="-"/>
            </a:pPr>
            <a:r>
              <a:rPr lang="hr-HR" dirty="0" smtClean="0"/>
              <a:t>Uz Hrvate kao branitelji grada bili su i pripadnici ostalih naroda  u Hrvatskoj: mađari, Nijemci, Slovaci, Srbi, Rusini...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 descr="siniša glavaševi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1556544"/>
            <a:ext cx="5072097" cy="437278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Usprkos ovakvom omjeru snaga branitelji su izdržali  gotovo tri mjeseca neprekidnih napada. </a:t>
            </a:r>
          </a:p>
          <a:p>
            <a:r>
              <a:rPr lang="hr-HR" sz="2000" dirty="0" smtClean="0"/>
              <a:t>S obzirom da je grad bio u  neprijateljskom okruženju izvještaje o stanju u gradu i granatiranjima hrvatsku i svjetsku javnost svakodnevno je izvještavao novinar HTV-a Siniša Glavašević.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697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VELIKOSRPSKA AGRESIJA NA HRVATSKU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VELIKOSRPSKA AGRESIJA NA HRVATSKU</dc:title>
  <dc:creator>Korisnik</dc:creator>
  <cp:lastModifiedBy>Korisnik</cp:lastModifiedBy>
  <cp:revision>36</cp:revision>
  <dcterms:created xsi:type="dcterms:W3CDTF">2017-04-25T17:11:12Z</dcterms:created>
  <dcterms:modified xsi:type="dcterms:W3CDTF">2017-04-26T10:47:55Z</dcterms:modified>
</cp:coreProperties>
</file>